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Proxima Nova"/>
      <p:regular r:id="rId37"/>
      <p:bold r:id="rId38"/>
      <p:italic r:id="rId39"/>
      <p:boldItalic r:id="rId40"/>
    </p:embeddedFont>
    <p:embeddedFont>
      <p:font typeface="Robot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C4EA08D-2457-473A-9F8E-64C4CE0A53AB}">
  <a:tblStyle styleId="{0C4EA08D-2457-473A-9F8E-64C4CE0A53A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roximaNova-boldItalic.fntdata"/><Relationship Id="rId20" Type="http://schemas.openxmlformats.org/officeDocument/2006/relationships/slide" Target="slides/slide14.xml"/><Relationship Id="rId42" Type="http://schemas.openxmlformats.org/officeDocument/2006/relationships/font" Target="fonts/Roboto-bold.fntdata"/><Relationship Id="rId41" Type="http://schemas.openxmlformats.org/officeDocument/2006/relationships/font" Target="fonts/Roboto-regular.fntdata"/><Relationship Id="rId22" Type="http://schemas.openxmlformats.org/officeDocument/2006/relationships/slide" Target="slides/slide16.xml"/><Relationship Id="rId44" Type="http://schemas.openxmlformats.org/officeDocument/2006/relationships/font" Target="fonts/Roboto-boldItalic.fntdata"/><Relationship Id="rId21" Type="http://schemas.openxmlformats.org/officeDocument/2006/relationships/slide" Target="slides/slide15.xml"/><Relationship Id="rId43" Type="http://schemas.openxmlformats.org/officeDocument/2006/relationships/font" Target="fonts/Roboto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ProximaNova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ProximaNova-italic.fntdata"/><Relationship Id="rId16" Type="http://schemas.openxmlformats.org/officeDocument/2006/relationships/slide" Target="slides/slide10.xml"/><Relationship Id="rId38" Type="http://schemas.openxmlformats.org/officeDocument/2006/relationships/font" Target="fonts/ProximaNova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youtu.be/XZvEMkBjWKY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youtu.be/u7282VahEhw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hook, laying out 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water testing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Say all names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hook(?)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584647d77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584647d77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BEGIN: SINDHUJA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42c2255d4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d42c2255d4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Foam Insulation as Separation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d5a9c375c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d5a9c375c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Foam Insulation as Separation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42c2255d4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42c2255d4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d42c2255d4_0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d42c2255d4_0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fix labeling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explain failure -&gt; changing the design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d42c2255d4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d42c2255d4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d5a9c375c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d5a9c375c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*mention that it petrifilms are inserted in vertical orientation and that we can fit 2 stacks of 10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optional: may want to mention that base of this shelf is designed fit with bump in the middle of thermos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42c2255d4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42c2255d4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d584647d77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d584647d77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break down final design into critical design components &amp; have bullet points on each of the side with the critical design components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be more structured on the way we introduce each component &amp; directly explain what it does/why it is relevant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clarify that i have made justifiable decision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!! organization !!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add numbers - allowed us to keep it powered for x hours etc etc.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d42c2255d4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d42c2255d4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SINDHUJA 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highlight>
                  <a:srgbClr val="F9F9F9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/>
              </a:rPr>
              <a:t>https://youtu.be/XZvEMkBjWKY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42c2255d4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d42c2255d4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client, public invention, designed etc.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explain what a petrifilm is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ppl have bad water -&gt; want to test water -&gt; client wants to fix this -&gt; client is using petrifilms -&gt; petrifilms need to be incubated at 35C for 24-48 hrs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d38daf6085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d38daf608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***mention that temperature sensor is in heating chamber, while external thermometer is not, thus we can expect small variation in </a:t>
            </a:r>
            <a:r>
              <a:rPr lang="en"/>
              <a:t>temperature</a:t>
            </a:r>
            <a:r>
              <a:rPr lang="en"/>
              <a:t> reading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tested on 5 different occasions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START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d584647d77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d584647d77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BEGIN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add “what happened” as the results (keep “successful”; draw attention to it)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Youtube link to video: </a:t>
            </a:r>
            <a:r>
              <a:rPr lang="en">
                <a:solidFill>
                  <a:schemeClr val="hlink"/>
                </a:solidFill>
                <a:highlight>
                  <a:srgbClr val="F9F9F9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/>
              </a:rPr>
              <a:t>https://youtu.be/u7282VahEhw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d070e93ae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d070e93ae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that we still will be conducting this test moving </a:t>
            </a:r>
            <a:r>
              <a:rPr lang="en"/>
              <a:t>forward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 strategic about how we share testing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simulated carry it around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message what “testing for 29 hours is”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By the tine we present, system will have run for approximately 48 hours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 = time elapsed after starting the 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Left Photo: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r>
              <a:rPr b="1" lang="en"/>
              <a:t> = 10 minutes 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Location: OEDK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 reading: 35.16 °C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Surrounding temperature: 23 °C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Middle Photo: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r>
              <a:rPr b="1" lang="en"/>
              <a:t> = 30 hours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Location: Outside at a picnic table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 Reading: 35.35 °C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Surrounding temperature:  26 °C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Right Photo: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</a:t>
            </a:r>
            <a:r>
              <a:rPr b="1" lang="en"/>
              <a:t> = 46 hours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Location: In the car on the way to school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 Reading: 35.25 °C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Surrounding temperature: 24 °C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d584647d7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d584647d7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Gray out the title boxes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Try to come up with numbers for safety 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d38daf6085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d38daf6085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Gray out the title boxes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Try to come up with numbers for safety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d42c2255d4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d42c2255d4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d42c2255d4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d42c2255d4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durability -&gt; add that we are gonna do a drop test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d42c2255d4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d42c2255d4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decrease</a:t>
            </a:r>
            <a:r>
              <a:rPr lang="en"/>
              <a:t> white space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d42c2255d4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d42c2255d4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format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*may want to add that we want to fix data logging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Medium fidelity - electronics should be working and testing data logging (programming)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better cable </a:t>
            </a:r>
            <a:r>
              <a:rPr lang="en"/>
              <a:t>management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fix data logging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testing ease of use &amp; ease of fabrciation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get rid of breadboard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d42c2255d4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d42c2255d4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change title &amp; add </a:t>
            </a:r>
            <a:r>
              <a:rPr lang="en"/>
              <a:t>description to pimage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needs to be more in depth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problem -&gt; how our solution solved the problem -&gt; impact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Extra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42c2255d4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42c2255d4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not easily portable (mention size and weight)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no data logging capabilities — need to mention the fact that you are remote/rural, so resources of an actual lab are not that easy to come by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d42c2255d4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d42c2255d4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42c2255d4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42c2255d4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d42c2255d4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d42c2255d4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Include a couple bullets on the side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Explain operations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Emphasize casing, control system, battery,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42c2255d4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42c2255d4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Gray out the title boxes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Try to come up with numbers for safety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38daf6085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38daf608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 important objectives and talk about them most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d584647d7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d584647d7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584647d7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584647d7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NORA: LAST SLIDE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jpg"/><Relationship Id="rId4" Type="http://schemas.openxmlformats.org/officeDocument/2006/relationships/image" Target="../media/image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Relationship Id="rId4" Type="http://schemas.openxmlformats.org/officeDocument/2006/relationships/image" Target="../media/image1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www.youtube.com/watch?v=XZvEMkBjWKY" TargetMode="External"/><Relationship Id="rId4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www.youtube.com/watch?v=u7282VahEhw" TargetMode="External"/><Relationship Id="rId4" Type="http://schemas.openxmlformats.org/officeDocument/2006/relationships/image" Target="../media/image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jpg"/><Relationship Id="rId4" Type="http://schemas.openxmlformats.org/officeDocument/2006/relationships/image" Target="../media/image19.jpg"/><Relationship Id="rId5" Type="http://schemas.openxmlformats.org/officeDocument/2006/relationships/image" Target="../media/image13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Low-Cost</a:t>
            </a:r>
            <a:r>
              <a:rPr lang="en"/>
              <a:t>, Portable Incubator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85"/>
              <a:t>Joseph Urso, Jason Ye, Sindhuja Darisipudi, Michael Tang, Nora Han</a:t>
            </a:r>
            <a:endParaRPr sz="268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/>
        </p:nvSpPr>
        <p:spPr>
          <a:xfrm>
            <a:off x="3304497" y="3362400"/>
            <a:ext cx="1488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Compartment 2: Incubation Chamber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8" name="Google Shape;168;p22"/>
          <p:cNvSpPr txBox="1"/>
          <p:nvPr/>
        </p:nvSpPr>
        <p:spPr>
          <a:xfrm>
            <a:off x="4858950" y="3057450"/>
            <a:ext cx="35898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Needs work:</a:t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Correct sized thermos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Correct spatial configuration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9" name="Google Shape;16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Low-Fidelity Prototype: </a:t>
            </a:r>
            <a:r>
              <a:rPr lang="en"/>
              <a:t>Small Thermos </a:t>
            </a:r>
            <a:endParaRPr/>
          </a:p>
        </p:txBody>
      </p:sp>
      <p:pic>
        <p:nvPicPr>
          <p:cNvPr id="170" name="Google Shape;170;p22"/>
          <p:cNvPicPr preferRelativeResize="0"/>
          <p:nvPr/>
        </p:nvPicPr>
        <p:blipFill rotWithShape="1">
          <a:blip r:embed="rId3">
            <a:alphaModFix/>
          </a:blip>
          <a:srcRect b="0" l="20249" r="22499" t="0"/>
          <a:stretch/>
        </p:blipFill>
        <p:spPr>
          <a:xfrm>
            <a:off x="464475" y="1076250"/>
            <a:ext cx="2682819" cy="351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2"/>
          <p:cNvSpPr txBox="1"/>
          <p:nvPr/>
        </p:nvSpPr>
        <p:spPr>
          <a:xfrm>
            <a:off x="3462150" y="2022450"/>
            <a:ext cx="1488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Compartment 1: Electronics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72" name="Google Shape;172;p22"/>
          <p:cNvCxnSpPr/>
          <p:nvPr/>
        </p:nvCxnSpPr>
        <p:spPr>
          <a:xfrm rot="10800000">
            <a:off x="2276250" y="2330250"/>
            <a:ext cx="11151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p22"/>
          <p:cNvSpPr txBox="1"/>
          <p:nvPr/>
        </p:nvSpPr>
        <p:spPr>
          <a:xfrm>
            <a:off x="4858950" y="1076250"/>
            <a:ext cx="35898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Observations:</a:t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Too Small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Heating Pads &gt; Heating Tape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Stacking is not a realistic spatial configuration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74" name="Google Shape;174;p22"/>
          <p:cNvCxnSpPr/>
          <p:nvPr/>
        </p:nvCxnSpPr>
        <p:spPr>
          <a:xfrm rot="10800000">
            <a:off x="2123850" y="3778050"/>
            <a:ext cx="11151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5" name="Google Shape;175;p22"/>
          <p:cNvSpPr txBox="1"/>
          <p:nvPr/>
        </p:nvSpPr>
        <p:spPr>
          <a:xfrm>
            <a:off x="10988" y="4590975"/>
            <a:ext cx="358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roxima Nova"/>
                <a:ea typeface="Proxima Nova"/>
                <a:cs typeface="Proxima Nova"/>
                <a:sym typeface="Proxima Nova"/>
              </a:rPr>
              <a:t>Side View of Small Thermos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Low-Fidelity Prototype: </a:t>
            </a:r>
            <a:r>
              <a:rPr lang="en"/>
              <a:t>Large Thermos</a:t>
            </a:r>
            <a:endParaRPr/>
          </a:p>
        </p:txBody>
      </p:sp>
      <p:pic>
        <p:nvPicPr>
          <p:cNvPr id="181" name="Google Shape;1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000" y="1203725"/>
            <a:ext cx="3006162" cy="329200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3"/>
          <p:cNvSpPr txBox="1"/>
          <p:nvPr/>
        </p:nvSpPr>
        <p:spPr>
          <a:xfrm>
            <a:off x="372000" y="4419525"/>
            <a:ext cx="300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Overhead View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83" name="Google Shape;183;p23"/>
          <p:cNvCxnSpPr/>
          <p:nvPr/>
        </p:nvCxnSpPr>
        <p:spPr>
          <a:xfrm rot="10800000">
            <a:off x="2461550" y="2018775"/>
            <a:ext cx="10947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" name="Google Shape;184;p23"/>
          <p:cNvCxnSpPr/>
          <p:nvPr/>
        </p:nvCxnSpPr>
        <p:spPr>
          <a:xfrm rot="10800000">
            <a:off x="2794725" y="2571775"/>
            <a:ext cx="711300" cy="3114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5" name="Google Shape;185;p23"/>
          <p:cNvCxnSpPr/>
          <p:nvPr/>
        </p:nvCxnSpPr>
        <p:spPr>
          <a:xfrm rot="10800000">
            <a:off x="2461550" y="3594275"/>
            <a:ext cx="10947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" name="Google Shape;186;p23"/>
          <p:cNvSpPr txBox="1"/>
          <p:nvPr/>
        </p:nvSpPr>
        <p:spPr>
          <a:xfrm>
            <a:off x="3556250" y="1710975"/>
            <a:ext cx="1488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Compartment 1: Electronics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7" name="Google Shape;187;p23"/>
          <p:cNvSpPr txBox="1"/>
          <p:nvPr/>
        </p:nvSpPr>
        <p:spPr>
          <a:xfrm>
            <a:off x="3556247" y="3178625"/>
            <a:ext cx="1488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Compartment 2: Incubation Chamber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23"/>
          <p:cNvSpPr txBox="1"/>
          <p:nvPr/>
        </p:nvSpPr>
        <p:spPr>
          <a:xfrm>
            <a:off x="3506022" y="2571775"/>
            <a:ext cx="1488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Foam Insulation as separation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9" name="Google Shape;189;p23"/>
          <p:cNvSpPr txBox="1"/>
          <p:nvPr/>
        </p:nvSpPr>
        <p:spPr>
          <a:xfrm>
            <a:off x="5163750" y="3209850"/>
            <a:ext cx="3589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Needs work:</a:t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Shelf Design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0" name="Google Shape;190;p23"/>
          <p:cNvSpPr txBox="1"/>
          <p:nvPr/>
        </p:nvSpPr>
        <p:spPr>
          <a:xfrm>
            <a:off x="5163750" y="1228650"/>
            <a:ext cx="35898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Observations:</a:t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Much better spatial organization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Tight fit if we need to change batteries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</a:t>
            </a:r>
            <a:r>
              <a:rPr lang="en"/>
              <a:t>ow-Fidelity Prototype: </a:t>
            </a:r>
            <a:r>
              <a:rPr lang="en"/>
              <a:t>Large Thermos</a:t>
            </a:r>
            <a:endParaRPr/>
          </a:p>
        </p:txBody>
      </p:sp>
      <p:sp>
        <p:nvSpPr>
          <p:cNvPr id="196" name="Google Shape;196;p24"/>
          <p:cNvSpPr txBox="1"/>
          <p:nvPr/>
        </p:nvSpPr>
        <p:spPr>
          <a:xfrm>
            <a:off x="372000" y="4419525"/>
            <a:ext cx="300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Side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View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7" name="Google Shape;19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600" y="1203725"/>
            <a:ext cx="2538112" cy="32920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8" name="Google Shape;198;p24"/>
          <p:cNvCxnSpPr/>
          <p:nvPr/>
        </p:nvCxnSpPr>
        <p:spPr>
          <a:xfrm flipH="1">
            <a:off x="2692250" y="2018775"/>
            <a:ext cx="864000" cy="4524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24"/>
          <p:cNvCxnSpPr/>
          <p:nvPr/>
        </p:nvCxnSpPr>
        <p:spPr>
          <a:xfrm flipH="1">
            <a:off x="2431125" y="2883175"/>
            <a:ext cx="1074900" cy="402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" name="Google Shape;200;p24"/>
          <p:cNvCxnSpPr/>
          <p:nvPr/>
        </p:nvCxnSpPr>
        <p:spPr>
          <a:xfrm rot="10800000">
            <a:off x="1667750" y="3586475"/>
            <a:ext cx="1888500" cy="78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1" name="Google Shape;201;p24"/>
          <p:cNvSpPr txBox="1"/>
          <p:nvPr/>
        </p:nvSpPr>
        <p:spPr>
          <a:xfrm>
            <a:off x="3556250" y="1710975"/>
            <a:ext cx="1488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Compartment 1: Electronics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2" name="Google Shape;202;p24"/>
          <p:cNvSpPr txBox="1"/>
          <p:nvPr/>
        </p:nvSpPr>
        <p:spPr>
          <a:xfrm>
            <a:off x="3556247" y="3178625"/>
            <a:ext cx="1488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Compartment 2: Incubation Chamber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3" name="Google Shape;203;p24"/>
          <p:cNvSpPr txBox="1"/>
          <p:nvPr/>
        </p:nvSpPr>
        <p:spPr>
          <a:xfrm>
            <a:off x="3506022" y="2571775"/>
            <a:ext cx="1488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Foam Insulation as separation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4" name="Google Shape;204;p24"/>
          <p:cNvSpPr txBox="1"/>
          <p:nvPr/>
        </p:nvSpPr>
        <p:spPr>
          <a:xfrm>
            <a:off x="5163750" y="3209850"/>
            <a:ext cx="3589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Needs work:</a:t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Shelf Design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5" name="Google Shape;205;p24"/>
          <p:cNvSpPr txBox="1"/>
          <p:nvPr/>
        </p:nvSpPr>
        <p:spPr>
          <a:xfrm>
            <a:off x="5163750" y="1228650"/>
            <a:ext cx="35898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Observations:</a:t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Much better spatial organization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Tight fit if we need to change batteries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Medium-Fidelity Prototype</a:t>
            </a:r>
            <a:r>
              <a:rPr lang="en"/>
              <a:t>: Control System and Thermos</a:t>
            </a:r>
            <a:endParaRPr/>
          </a:p>
        </p:txBody>
      </p:sp>
      <p:pic>
        <p:nvPicPr>
          <p:cNvPr id="211" name="Google Shape;21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735" y="1017725"/>
            <a:ext cx="6640529" cy="373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Medium-Fidelity</a:t>
            </a:r>
            <a:r>
              <a:rPr lang="en"/>
              <a:t> Prototype: Control System</a:t>
            </a:r>
            <a:endParaRPr/>
          </a:p>
        </p:txBody>
      </p:sp>
      <p:pic>
        <p:nvPicPr>
          <p:cNvPr id="217" name="Google Shape;21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51625"/>
            <a:ext cx="4600777" cy="3496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8" name="Google Shape;218;p26"/>
          <p:cNvCxnSpPr/>
          <p:nvPr/>
        </p:nvCxnSpPr>
        <p:spPr>
          <a:xfrm rot="10800000">
            <a:off x="3550675" y="1596950"/>
            <a:ext cx="18117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9" name="Google Shape;219;p26"/>
          <p:cNvSpPr txBox="1"/>
          <p:nvPr/>
        </p:nvSpPr>
        <p:spPr>
          <a:xfrm>
            <a:off x="5343875" y="1396850"/>
            <a:ext cx="30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Voltage Booster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0" name="Google Shape;220;p26"/>
          <p:cNvCxnSpPr/>
          <p:nvPr/>
        </p:nvCxnSpPr>
        <p:spPr>
          <a:xfrm rot="10800000">
            <a:off x="3963925" y="2637000"/>
            <a:ext cx="13863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1" name="Google Shape;221;p26"/>
          <p:cNvSpPr txBox="1"/>
          <p:nvPr/>
        </p:nvSpPr>
        <p:spPr>
          <a:xfrm>
            <a:off x="5324425" y="2436900"/>
            <a:ext cx="30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OLED Temperature Display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2" name="Google Shape;222;p26"/>
          <p:cNvSpPr txBox="1"/>
          <p:nvPr/>
        </p:nvSpPr>
        <p:spPr>
          <a:xfrm>
            <a:off x="5350225" y="2713200"/>
            <a:ext cx="30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Alarm System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3" name="Google Shape;223;p26"/>
          <p:cNvCxnSpPr/>
          <p:nvPr/>
        </p:nvCxnSpPr>
        <p:spPr>
          <a:xfrm rot="10800000">
            <a:off x="3295325" y="2913300"/>
            <a:ext cx="20577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4" name="Google Shape;224;p26"/>
          <p:cNvSpPr txBox="1"/>
          <p:nvPr/>
        </p:nvSpPr>
        <p:spPr>
          <a:xfrm>
            <a:off x="5400625" y="3476950"/>
            <a:ext cx="30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Arduino Mega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25" name="Google Shape;225;p26"/>
          <p:cNvCxnSpPr>
            <a:stCxn id="224" idx="1"/>
          </p:cNvCxnSpPr>
          <p:nvPr/>
        </p:nvCxnSpPr>
        <p:spPr>
          <a:xfrm rot="10800000">
            <a:off x="4243825" y="3677050"/>
            <a:ext cx="11568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6" name="Google Shape;226;p26"/>
          <p:cNvCxnSpPr/>
          <p:nvPr/>
        </p:nvCxnSpPr>
        <p:spPr>
          <a:xfrm rot="10800000">
            <a:off x="1374025" y="3330900"/>
            <a:ext cx="39762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7" name="Google Shape;227;p26"/>
          <p:cNvSpPr txBox="1"/>
          <p:nvPr/>
        </p:nvSpPr>
        <p:spPr>
          <a:xfrm>
            <a:off x="5350225" y="3130800"/>
            <a:ext cx="30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12V Battery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8" name="Google Shape;228;p26"/>
          <p:cNvSpPr txBox="1"/>
          <p:nvPr/>
        </p:nvSpPr>
        <p:spPr>
          <a:xfrm>
            <a:off x="763488" y="4717100"/>
            <a:ext cx="369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Control System Breakdown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Medium-Fidelity Prototype: Thermos</a:t>
            </a:r>
            <a:endParaRPr/>
          </a:p>
        </p:txBody>
      </p:sp>
      <p:sp>
        <p:nvSpPr>
          <p:cNvPr id="234" name="Google Shape;234;p27"/>
          <p:cNvSpPr txBox="1"/>
          <p:nvPr/>
        </p:nvSpPr>
        <p:spPr>
          <a:xfrm>
            <a:off x="3536150" y="1930250"/>
            <a:ext cx="30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Temperature Sensor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5" name="Google Shape;235;p27"/>
          <p:cNvSpPr txBox="1"/>
          <p:nvPr/>
        </p:nvSpPr>
        <p:spPr>
          <a:xfrm>
            <a:off x="3576350" y="3139725"/>
            <a:ext cx="30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Heating Pads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36" name="Google Shape;23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133475"/>
            <a:ext cx="3008101" cy="336838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7" name="Google Shape;237;p27"/>
          <p:cNvCxnSpPr/>
          <p:nvPr/>
        </p:nvCxnSpPr>
        <p:spPr>
          <a:xfrm rot="10800000">
            <a:off x="2009450" y="2130350"/>
            <a:ext cx="15267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8" name="Google Shape;238;p27"/>
          <p:cNvCxnSpPr/>
          <p:nvPr/>
        </p:nvCxnSpPr>
        <p:spPr>
          <a:xfrm rot="10800000">
            <a:off x="3070850" y="3339825"/>
            <a:ext cx="5055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9" name="Google Shape;239;p27"/>
          <p:cNvSpPr txBox="1"/>
          <p:nvPr/>
        </p:nvSpPr>
        <p:spPr>
          <a:xfrm>
            <a:off x="5163750" y="3209850"/>
            <a:ext cx="35898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Needs work:</a:t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How all the components will be organized inside of the thermos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0" name="Google Shape;240;p27"/>
          <p:cNvSpPr txBox="1"/>
          <p:nvPr/>
        </p:nvSpPr>
        <p:spPr>
          <a:xfrm>
            <a:off x="5163750" y="1228650"/>
            <a:ext cx="35898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Observations:</a:t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9V Batteries are not sustainable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Need bigger thermos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1" name="Google Shape;241;p27"/>
          <p:cNvSpPr txBox="1"/>
          <p:nvPr/>
        </p:nvSpPr>
        <p:spPr>
          <a:xfrm>
            <a:off x="488100" y="4501850"/>
            <a:ext cx="265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Interior of Thermos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 txBox="1"/>
          <p:nvPr/>
        </p:nvSpPr>
        <p:spPr>
          <a:xfrm>
            <a:off x="5163750" y="1228650"/>
            <a:ext cx="3589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bservations:</a:t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Might be too large to fit with the other components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7" name="Google Shape;24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Medium-Fidelity Prototype: Petrifilm Shelf</a:t>
            </a:r>
            <a:endParaRPr/>
          </a:p>
        </p:txBody>
      </p:sp>
      <p:pic>
        <p:nvPicPr>
          <p:cNvPr id="248" name="Google Shape;2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133475"/>
            <a:ext cx="3008101" cy="3368382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8"/>
          <p:cNvSpPr txBox="1"/>
          <p:nvPr/>
        </p:nvSpPr>
        <p:spPr>
          <a:xfrm>
            <a:off x="5163750" y="3209850"/>
            <a:ext cx="35898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roxima Nova"/>
                <a:ea typeface="Proxima Nova"/>
                <a:cs typeface="Proxima Nova"/>
                <a:sym typeface="Proxima Nova"/>
              </a:rPr>
              <a:t>Needs work:</a:t>
            </a:r>
            <a:endParaRPr b="1" sz="20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Proxima Nova"/>
              <a:buChar char="-"/>
            </a:pPr>
            <a:r>
              <a:rPr lang="en" sz="2000">
                <a:latin typeface="Proxima Nova"/>
                <a:ea typeface="Proxima Nova"/>
                <a:cs typeface="Proxima Nova"/>
                <a:sym typeface="Proxima Nova"/>
              </a:rPr>
              <a:t>How all the components will be organized inside of the thermos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50" name="Google Shape;250;p28"/>
          <p:cNvPicPr preferRelativeResize="0"/>
          <p:nvPr/>
        </p:nvPicPr>
        <p:blipFill rotWithShape="1">
          <a:blip r:embed="rId4">
            <a:alphaModFix/>
          </a:blip>
          <a:srcRect b="12922" l="0" r="0" t="0"/>
          <a:stretch/>
        </p:blipFill>
        <p:spPr>
          <a:xfrm>
            <a:off x="311700" y="1133525"/>
            <a:ext cx="3008099" cy="34923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1" name="Google Shape;251;p28"/>
          <p:cNvCxnSpPr/>
          <p:nvPr/>
        </p:nvCxnSpPr>
        <p:spPr>
          <a:xfrm rot="10800000">
            <a:off x="1828250" y="2416500"/>
            <a:ext cx="16875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2" name="Google Shape;252;p28"/>
          <p:cNvSpPr txBox="1"/>
          <p:nvPr/>
        </p:nvSpPr>
        <p:spPr>
          <a:xfrm>
            <a:off x="3591275" y="2235050"/>
            <a:ext cx="30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Petrifilms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53" name="Google Shape;253;p28"/>
          <p:cNvCxnSpPr/>
          <p:nvPr/>
        </p:nvCxnSpPr>
        <p:spPr>
          <a:xfrm rot="10800000">
            <a:off x="2400975" y="3145250"/>
            <a:ext cx="1074900" cy="192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4" name="Google Shape;254;p28"/>
          <p:cNvSpPr txBox="1"/>
          <p:nvPr/>
        </p:nvSpPr>
        <p:spPr>
          <a:xfrm>
            <a:off x="3649850" y="2910800"/>
            <a:ext cx="135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Holes for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Air Circulation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5" name="Google Shape;255;p28"/>
          <p:cNvSpPr txBox="1"/>
          <p:nvPr/>
        </p:nvSpPr>
        <p:spPr>
          <a:xfrm>
            <a:off x="323250" y="4625850"/>
            <a:ext cx="298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Concept Shelf for Petrifilms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High-Fidelity Prototype</a:t>
            </a:r>
            <a:endParaRPr/>
          </a:p>
        </p:txBody>
      </p:sp>
      <p:pic>
        <p:nvPicPr>
          <p:cNvPr id="261" name="Google Shape;2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43000"/>
            <a:ext cx="2644036" cy="35253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2" name="Google Shape;262;p29"/>
          <p:cNvCxnSpPr/>
          <p:nvPr/>
        </p:nvCxnSpPr>
        <p:spPr>
          <a:xfrm rot="10800000">
            <a:off x="2471525" y="1810975"/>
            <a:ext cx="9210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3" name="Google Shape;263;p29"/>
          <p:cNvSpPr txBox="1"/>
          <p:nvPr/>
        </p:nvSpPr>
        <p:spPr>
          <a:xfrm>
            <a:off x="3392525" y="1610875"/>
            <a:ext cx="131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OLED Screen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64" name="Google Shape;264;p29"/>
          <p:cNvCxnSpPr>
            <a:stCxn id="265" idx="1"/>
          </p:cNvCxnSpPr>
          <p:nvPr/>
        </p:nvCxnSpPr>
        <p:spPr>
          <a:xfrm rot="10800000">
            <a:off x="2009575" y="2130350"/>
            <a:ext cx="13950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5" name="Google Shape;265;p29"/>
          <p:cNvSpPr txBox="1"/>
          <p:nvPr/>
        </p:nvSpPr>
        <p:spPr>
          <a:xfrm>
            <a:off x="3404575" y="1930250"/>
            <a:ext cx="181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Reflective Insulation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66" name="Google Shape;26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9125" y="1142984"/>
            <a:ext cx="2644024" cy="352539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7" name="Google Shape;267;p29"/>
          <p:cNvCxnSpPr>
            <a:stCxn id="268" idx="3"/>
          </p:cNvCxnSpPr>
          <p:nvPr/>
        </p:nvCxnSpPr>
        <p:spPr>
          <a:xfrm flipH="1" rot="10800000">
            <a:off x="5054425" y="2831725"/>
            <a:ext cx="3031800" cy="177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9" name="Google Shape;269;p29"/>
          <p:cNvCxnSpPr/>
          <p:nvPr/>
        </p:nvCxnSpPr>
        <p:spPr>
          <a:xfrm>
            <a:off x="5054425" y="3305100"/>
            <a:ext cx="18285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8" name="Google Shape;268;p29"/>
          <p:cNvSpPr txBox="1"/>
          <p:nvPr/>
        </p:nvSpPr>
        <p:spPr>
          <a:xfrm>
            <a:off x="3567625" y="2541625"/>
            <a:ext cx="148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Heating System &amp; Petrifilms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0" name="Google Shape;270;p29"/>
          <p:cNvSpPr txBox="1"/>
          <p:nvPr/>
        </p:nvSpPr>
        <p:spPr>
          <a:xfrm>
            <a:off x="3567625" y="3075025"/>
            <a:ext cx="148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Control System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1" name="Google Shape;271;p29"/>
          <p:cNvSpPr txBox="1"/>
          <p:nvPr/>
        </p:nvSpPr>
        <p:spPr>
          <a:xfrm>
            <a:off x="317163" y="4668375"/>
            <a:ext cx="263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Final Portable Incubator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72" name="Google Shape;272;p29"/>
          <p:cNvSpPr txBox="1"/>
          <p:nvPr/>
        </p:nvSpPr>
        <p:spPr>
          <a:xfrm>
            <a:off x="6052125" y="4663425"/>
            <a:ext cx="271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Overhead View of Incubator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 txBox="1"/>
          <p:nvPr>
            <p:ph type="title"/>
          </p:nvPr>
        </p:nvSpPr>
        <p:spPr>
          <a:xfrm>
            <a:off x="311700" y="4339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Fidelity Prototype Interior</a:t>
            </a:r>
            <a:endParaRPr/>
          </a:p>
        </p:txBody>
      </p:sp>
      <p:pic>
        <p:nvPicPr>
          <p:cNvPr id="278" name="Google Shape;2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170125"/>
            <a:ext cx="2865727" cy="3515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6250" y="1170125"/>
            <a:ext cx="2802950" cy="35159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0" name="Google Shape;280;p30"/>
          <p:cNvCxnSpPr/>
          <p:nvPr/>
        </p:nvCxnSpPr>
        <p:spPr>
          <a:xfrm rot="10800000">
            <a:off x="2249600" y="2571750"/>
            <a:ext cx="10278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1" name="Google Shape;281;p30"/>
          <p:cNvSpPr txBox="1"/>
          <p:nvPr/>
        </p:nvSpPr>
        <p:spPr>
          <a:xfrm>
            <a:off x="3252275" y="2371650"/>
            <a:ext cx="131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Heating Pad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82" name="Google Shape;282;p30"/>
          <p:cNvCxnSpPr/>
          <p:nvPr/>
        </p:nvCxnSpPr>
        <p:spPr>
          <a:xfrm rot="10800000">
            <a:off x="1818425" y="3105150"/>
            <a:ext cx="15441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3" name="Google Shape;283;p30"/>
          <p:cNvSpPr txBox="1"/>
          <p:nvPr/>
        </p:nvSpPr>
        <p:spPr>
          <a:xfrm>
            <a:off x="3328475" y="2905050"/>
            <a:ext cx="131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Petrifilm Shelf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84" name="Google Shape;284;p30"/>
          <p:cNvCxnSpPr/>
          <p:nvPr/>
        </p:nvCxnSpPr>
        <p:spPr>
          <a:xfrm rot="10800000">
            <a:off x="1684425" y="3562350"/>
            <a:ext cx="16173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5" name="Google Shape;285;p30"/>
          <p:cNvSpPr txBox="1"/>
          <p:nvPr/>
        </p:nvSpPr>
        <p:spPr>
          <a:xfrm>
            <a:off x="3252275" y="3381450"/>
            <a:ext cx="131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Temperature Sensor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86" name="Google Shape;286;p30"/>
          <p:cNvCxnSpPr/>
          <p:nvPr/>
        </p:nvCxnSpPr>
        <p:spPr>
          <a:xfrm>
            <a:off x="5793625" y="3689250"/>
            <a:ext cx="14625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7" name="Google Shape;287;p30"/>
          <p:cNvSpPr txBox="1"/>
          <p:nvPr/>
        </p:nvSpPr>
        <p:spPr>
          <a:xfrm>
            <a:off x="5025270" y="3509550"/>
            <a:ext cx="778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Battery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8" name="Google Shape;288;p30"/>
          <p:cNvSpPr txBox="1"/>
          <p:nvPr/>
        </p:nvSpPr>
        <p:spPr>
          <a:xfrm>
            <a:off x="5099850" y="2123850"/>
            <a:ext cx="102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Arduino Mega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89" name="Google Shape;289;p30"/>
          <p:cNvCxnSpPr/>
          <p:nvPr/>
        </p:nvCxnSpPr>
        <p:spPr>
          <a:xfrm>
            <a:off x="5873050" y="2431650"/>
            <a:ext cx="14625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0" name="Google Shape;290;p30"/>
          <p:cNvSpPr txBox="1"/>
          <p:nvPr/>
        </p:nvSpPr>
        <p:spPr>
          <a:xfrm>
            <a:off x="499263" y="4686050"/>
            <a:ext cx="24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Incubation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Compartment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1" name="Google Shape;291;p30"/>
          <p:cNvSpPr txBox="1"/>
          <p:nvPr/>
        </p:nvSpPr>
        <p:spPr>
          <a:xfrm>
            <a:off x="6093275" y="4686050"/>
            <a:ext cx="268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Electronics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 Compartment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1" title="Team Moonrat's Demonstrati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9021" y="0"/>
            <a:ext cx="6725966" cy="504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for </a:t>
            </a:r>
            <a:r>
              <a:rPr lang="en"/>
              <a:t>Clean Water Testing in Low Resource Areas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Water sanitation crisis affects &gt; 780 million people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Existing water quality tests require infrastructure to run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Public Invention designed a solution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Petrifilms need to be incubated for 24-48 hours at </a:t>
            </a:r>
            <a:r>
              <a:rPr lang="en"/>
              <a:t>≅</a:t>
            </a:r>
            <a:r>
              <a:rPr lang="en"/>
              <a:t> 35 °C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3">
            <a:alphaModFix/>
          </a:blip>
          <a:srcRect b="0" l="0" r="0" t="26133"/>
          <a:stretch/>
        </p:blipFill>
        <p:spPr>
          <a:xfrm>
            <a:off x="4572000" y="1841660"/>
            <a:ext cx="4267201" cy="19976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5367750" y="3839275"/>
            <a:ext cx="267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3M Petrifilms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of Temperature Readings</a:t>
            </a:r>
            <a:endParaRPr/>
          </a:p>
        </p:txBody>
      </p:sp>
      <p:sp>
        <p:nvSpPr>
          <p:cNvPr id="302" name="Google Shape;302;p32"/>
          <p:cNvSpPr txBox="1"/>
          <p:nvPr/>
        </p:nvSpPr>
        <p:spPr>
          <a:xfrm>
            <a:off x="328200" y="1052175"/>
            <a:ext cx="4715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58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Goals:</a:t>
            </a:r>
            <a:endParaRPr sz="157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8356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571"/>
              <a:buFont typeface="Proxima Nova"/>
              <a:buChar char="●"/>
            </a:pPr>
            <a:r>
              <a:rPr lang="en" sz="157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Thermometer reading is within ± 1 °C of incubator LM35 reading</a:t>
            </a:r>
            <a:endParaRPr sz="157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58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Results:</a:t>
            </a:r>
            <a:endParaRPr sz="157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8356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ts val="1571"/>
              <a:buFont typeface="Proxima Nova"/>
              <a:buChar char="●"/>
            </a:pPr>
            <a:r>
              <a:rPr b="1" lang="en" sz="1570">
                <a:solidFill>
                  <a:srgbClr val="202729"/>
                </a:solidFill>
                <a:highlight>
                  <a:schemeClr val="lt2"/>
                </a:highlight>
                <a:latin typeface="Proxima Nova"/>
                <a:ea typeface="Proxima Nova"/>
                <a:cs typeface="Proxima Nova"/>
                <a:sym typeface="Proxima Nova"/>
              </a:rPr>
              <a:t>Successful</a:t>
            </a:r>
            <a:endParaRPr b="1" sz="1700">
              <a:solidFill>
                <a:srgbClr val="202729"/>
              </a:solidFill>
              <a:highlight>
                <a:schemeClr val="lt2"/>
              </a:highlight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3" name="Google Shape;303;p32"/>
          <p:cNvSpPr txBox="1"/>
          <p:nvPr/>
        </p:nvSpPr>
        <p:spPr>
          <a:xfrm>
            <a:off x="7311800" y="2452575"/>
            <a:ext cx="1399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Temperature of Incubator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4" name="Google Shape;304;p32"/>
          <p:cNvSpPr txBox="1"/>
          <p:nvPr/>
        </p:nvSpPr>
        <p:spPr>
          <a:xfrm>
            <a:off x="7287500" y="3519225"/>
            <a:ext cx="1447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External thermometer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05" name="Google Shape;30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3400" y="1052175"/>
            <a:ext cx="1995299" cy="37216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6" name="Google Shape;306;p32"/>
          <p:cNvCxnSpPr/>
          <p:nvPr/>
        </p:nvCxnSpPr>
        <p:spPr>
          <a:xfrm flipH="1">
            <a:off x="6662000" y="2675100"/>
            <a:ext cx="629700" cy="2460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p32"/>
          <p:cNvCxnSpPr/>
          <p:nvPr/>
        </p:nvCxnSpPr>
        <p:spPr>
          <a:xfrm rot="10800000">
            <a:off x="6158750" y="3719325"/>
            <a:ext cx="11451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8" name="Google Shape;308;p32"/>
          <p:cNvSpPr txBox="1"/>
          <p:nvPr/>
        </p:nvSpPr>
        <p:spPr>
          <a:xfrm>
            <a:off x="5133400" y="4738950"/>
            <a:ext cx="199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Accuracy Comparison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3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I</a:t>
            </a:r>
            <a:r>
              <a:rPr lang="en" sz="28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ncubator </a:t>
            </a:r>
            <a:r>
              <a:rPr lang="en" sz="280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Maintains Desired Temperature</a:t>
            </a:r>
            <a:endParaRPr sz="28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14" name="Google Shape;314;p33"/>
          <p:cNvSpPr txBox="1"/>
          <p:nvPr/>
        </p:nvSpPr>
        <p:spPr>
          <a:xfrm>
            <a:off x="311700" y="1152475"/>
            <a:ext cx="4917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58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Goals:</a:t>
            </a:r>
            <a:endParaRPr sz="2258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8496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ct val="100000"/>
              <a:buFont typeface="Proxima Nova"/>
              <a:buChar char="●"/>
            </a:pPr>
            <a:r>
              <a:rPr lang="en" sz="187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Maintain temperature range: 34°C - 36°C  </a:t>
            </a:r>
            <a:endParaRPr sz="187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58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Results:</a:t>
            </a:r>
            <a:endParaRPr sz="187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8496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202729"/>
              </a:buClr>
              <a:buSzPct val="100000"/>
              <a:buFont typeface="Proxima Nova"/>
              <a:buChar char="●"/>
            </a:pPr>
            <a:r>
              <a:rPr b="1" lang="en" sz="1870">
                <a:solidFill>
                  <a:srgbClr val="202729"/>
                </a:solidFill>
                <a:highlight>
                  <a:schemeClr val="lt2"/>
                </a:highlight>
                <a:latin typeface="Proxima Nova"/>
                <a:ea typeface="Proxima Nova"/>
                <a:cs typeface="Proxima Nova"/>
                <a:sym typeface="Proxima Nova"/>
              </a:rPr>
              <a:t>Successful</a:t>
            </a:r>
            <a:r>
              <a:rPr b="1" lang="en" sz="187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b="1" sz="187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38496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729"/>
              </a:buClr>
              <a:buSzPct val="100000"/>
              <a:buFont typeface="Proxima Nova"/>
              <a:buChar char="●"/>
            </a:pPr>
            <a:r>
              <a:rPr lang="en" sz="1870">
                <a:solidFill>
                  <a:srgbClr val="202729"/>
                </a:solidFill>
                <a:latin typeface="Proxima Nova"/>
                <a:ea typeface="Proxima Nova"/>
                <a:cs typeface="Proxima Nova"/>
                <a:sym typeface="Proxima Nova"/>
              </a:rPr>
              <a:t>Temperature maintained between 34.01</a:t>
            </a:r>
            <a:r>
              <a:rPr lang="en" sz="187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°C and 35.99°C during 20 minute time frame</a:t>
            </a:r>
            <a:endParaRPr sz="187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315" name="Google Shape;315;p33" title="Team Moonrat's Fluctuation Tes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4275" y="1140500"/>
            <a:ext cx="3553025" cy="266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Field Test: Battery Duration and Temperature Maint</a:t>
            </a:r>
            <a:r>
              <a:rPr lang="en"/>
              <a:t>enance</a:t>
            </a:r>
            <a:endParaRPr/>
          </a:p>
        </p:txBody>
      </p:sp>
      <p:pic>
        <p:nvPicPr>
          <p:cNvPr id="321" name="Google Shape;32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0300" y="1146412"/>
            <a:ext cx="2252325" cy="3003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0661" y="1070226"/>
            <a:ext cx="2252325" cy="3003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1013" y="1070201"/>
            <a:ext cx="2252325" cy="30031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4"/>
          <p:cNvSpPr txBox="1"/>
          <p:nvPr/>
        </p:nvSpPr>
        <p:spPr>
          <a:xfrm>
            <a:off x="311700" y="4125775"/>
            <a:ext cx="2645700" cy="9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Time Elapsed:</a:t>
            </a: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10 minutes</a:t>
            </a: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b="1"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Location: 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OEDK</a:t>
            </a:r>
            <a:endParaRPr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Temp Reading: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 35.16 °C</a:t>
            </a:r>
            <a:endParaRPr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Surrounding Temp: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 23 °C</a:t>
            </a:r>
            <a:endParaRPr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95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5" name="Google Shape;325;p34"/>
          <p:cNvSpPr txBox="1"/>
          <p:nvPr/>
        </p:nvSpPr>
        <p:spPr>
          <a:xfrm>
            <a:off x="3278325" y="4125775"/>
            <a:ext cx="2645700" cy="9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Time Elapsed: 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30 hours</a:t>
            </a:r>
            <a:endParaRPr b="1"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Location: 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RMC Courtyard</a:t>
            </a:r>
            <a:endParaRPr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Temp Reading: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 35.35 °C</a:t>
            </a:r>
            <a:endParaRPr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S</a:t>
            </a: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urrounding Temp: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 26 °C</a:t>
            </a:r>
            <a:endParaRPr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95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26" name="Google Shape;326;p34"/>
          <p:cNvSpPr txBox="1"/>
          <p:nvPr/>
        </p:nvSpPr>
        <p:spPr>
          <a:xfrm>
            <a:off x="6244950" y="4125775"/>
            <a:ext cx="2645700" cy="9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Time Elapsed: 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46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 hours</a:t>
            </a:r>
            <a:endParaRPr b="1"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Location: 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Car Ride to Campus</a:t>
            </a:r>
            <a:endParaRPr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Temp Reading: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 35.25 °C</a:t>
            </a:r>
            <a:endParaRPr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b="1" lang="en" sz="1252">
                <a:latin typeface="Proxima Nova"/>
                <a:ea typeface="Proxima Nova"/>
                <a:cs typeface="Proxima Nova"/>
                <a:sym typeface="Proxima Nova"/>
              </a:rPr>
              <a:t>Surrounding Temp:</a:t>
            </a:r>
            <a:r>
              <a:rPr lang="en" sz="1252">
                <a:latin typeface="Proxima Nova"/>
                <a:ea typeface="Proxima Nova"/>
                <a:cs typeface="Proxima Nova"/>
                <a:sym typeface="Proxima Nova"/>
              </a:rPr>
              <a:t> 24 °C</a:t>
            </a:r>
            <a:endParaRPr sz="1252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950">
              <a:solidFill>
                <a:srgbClr val="20272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Constraint Fulfillment</a:t>
            </a:r>
            <a:endParaRPr/>
          </a:p>
        </p:txBody>
      </p:sp>
      <p:graphicFrame>
        <p:nvGraphicFramePr>
          <p:cNvPr id="332" name="Google Shape;332;p35"/>
          <p:cNvGraphicFramePr/>
          <p:nvPr/>
        </p:nvGraphicFramePr>
        <p:xfrm>
          <a:off x="877500" y="1500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{0C4EA08D-2457-473A-9F8E-64C4CE0A53AB}</a:tableStyleId>
              </a:tblPr>
              <a:tblGrid>
                <a:gridCol w="2797075"/>
                <a:gridCol w="4591900"/>
              </a:tblGrid>
              <a:tr h="490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Design Constraint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Target value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4073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Temperature Fluctuation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Fluctuation between 34°C and 36°C for a 48 hour cycle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5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Safety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Full external waterproofing. No 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maintenance of electrical components needed for safety.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Constraint Fulfillment</a:t>
            </a:r>
            <a:endParaRPr/>
          </a:p>
        </p:txBody>
      </p:sp>
      <p:graphicFrame>
        <p:nvGraphicFramePr>
          <p:cNvPr id="338" name="Google Shape;338;p36"/>
          <p:cNvGraphicFramePr/>
          <p:nvPr/>
        </p:nvGraphicFramePr>
        <p:xfrm>
          <a:off x="877500" y="1500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{0C4EA08D-2457-473A-9F8E-64C4CE0A53AB}</a:tableStyleId>
              </a:tblPr>
              <a:tblGrid>
                <a:gridCol w="2797075"/>
                <a:gridCol w="4591900"/>
              </a:tblGrid>
              <a:tr h="490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Design Constraint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Target value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735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Temperature Fluctuation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Fluctuation between 34 °C and 36 °C for a 48 hour cycle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8031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Safety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Full external waterproofing. No 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maintenance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of electrical components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needed for safety.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3" name="Google Shape;343;p37"/>
          <p:cNvGraphicFramePr/>
          <p:nvPr/>
        </p:nvGraphicFramePr>
        <p:xfrm>
          <a:off x="479388" y="791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{0C4EA08D-2457-473A-9F8E-64C4CE0A53AB}</a:tableStyleId>
              </a:tblPr>
              <a:tblGrid>
                <a:gridCol w="1393275"/>
                <a:gridCol w="6791950"/>
              </a:tblGrid>
              <a:tr h="3933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Design Objective</a:t>
                      </a:r>
                      <a:endParaRPr b="1" sz="13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Target Value</a:t>
                      </a:r>
                      <a:endParaRPr b="1" sz="13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55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Cost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&lt; $300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4525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Size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&lt; (31cm 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34cm x 22cm) 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7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Mass &lt; 10 kg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5000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Ease of Fabrication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100% of parts can be purchased online or at a local store.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1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Any user can operate with user manuals and pre-recorded videos </a:t>
                      </a:r>
                      <a:endParaRPr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≥ 3 on user defined scale </a:t>
                      </a:r>
                      <a:endParaRPr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5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Durability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Operate for 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≥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20 field trips without maintenance. IPX6+ waterproof ability.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Battery Duration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Should operate for ≥ 24 hours after one charge.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44" name="Google Shape;344;p37"/>
          <p:cNvSpPr txBox="1"/>
          <p:nvPr>
            <p:ph type="title"/>
          </p:nvPr>
        </p:nvSpPr>
        <p:spPr>
          <a:xfrm>
            <a:off x="311713" y="218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Objective Fulfillment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9" name="Google Shape;349;p38"/>
          <p:cNvGraphicFramePr/>
          <p:nvPr/>
        </p:nvGraphicFramePr>
        <p:xfrm>
          <a:off x="479388" y="791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{0C4EA08D-2457-473A-9F8E-64C4CE0A53AB}</a:tableStyleId>
              </a:tblPr>
              <a:tblGrid>
                <a:gridCol w="1393275"/>
                <a:gridCol w="6791950"/>
              </a:tblGrid>
              <a:tr h="3933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Design Objective</a:t>
                      </a:r>
                      <a:endParaRPr b="1" sz="13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Target Value</a:t>
                      </a:r>
                      <a:endParaRPr b="1" sz="13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55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Cost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&lt; $300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14525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Size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&lt; (31cm 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34cm x 22cm) 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447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Mass &lt; 10 kg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55000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Ease of Fabrication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100% of parts can be purchased online or at a local store.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6061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Any user can operate with user manuals and pre-recorded videos </a:t>
                      </a:r>
                      <a:endParaRPr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≥ 3 on user defined scale </a:t>
                      </a:r>
                      <a:endParaRPr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45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Durability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AE6D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Operate for 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≥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20 field trips without maintenance. IPX6+ waterproof ability.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AE6D7"/>
                    </a:solidFill>
                  </a:tcPr>
                </a:tc>
              </a:tr>
              <a:tr h="442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Battery Duration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Should operate for ≥ 24 hours after one charge.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sp>
        <p:nvSpPr>
          <p:cNvPr id="350" name="Google Shape;350;p38"/>
          <p:cNvSpPr txBox="1"/>
          <p:nvPr>
            <p:ph type="title"/>
          </p:nvPr>
        </p:nvSpPr>
        <p:spPr>
          <a:xfrm>
            <a:off x="311713" y="218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Objective Fulfillment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Prototype: Evaluation</a:t>
            </a:r>
            <a:endParaRPr/>
          </a:p>
        </p:txBody>
      </p:sp>
      <p:sp>
        <p:nvSpPr>
          <p:cNvPr id="356" name="Google Shape;356;p39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Successes</a:t>
            </a:r>
            <a:endParaRPr b="1" sz="24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Extremely </a:t>
            </a:r>
            <a:r>
              <a:rPr lang="en"/>
              <a:t>portable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Long battery life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Affordable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*Minimal temp fluctuations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9"/>
          <p:cNvSpPr txBox="1"/>
          <p:nvPr>
            <p:ph idx="1" type="body"/>
          </p:nvPr>
        </p:nvSpPr>
        <p:spPr>
          <a:xfrm>
            <a:off x="45720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Limitations</a:t>
            </a:r>
            <a:endParaRPr b="1" sz="2400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Messy wires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logging is not functional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363" name="Google Shape;363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Drilling hole for OLED screen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ease of use and ease of fabrication using User Defined Scale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durability via drop tests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 user adjustable temperature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Replace wires with PCB</a:t>
            </a:r>
            <a:endParaRPr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1"/>
          <p:cNvSpPr txBox="1"/>
          <p:nvPr>
            <p:ph type="title"/>
          </p:nvPr>
        </p:nvSpPr>
        <p:spPr>
          <a:xfrm>
            <a:off x="311700" y="452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Low-Cost, Portable Incubator</a:t>
            </a:r>
            <a:endParaRPr/>
          </a:p>
        </p:txBody>
      </p:sp>
      <p:sp>
        <p:nvSpPr>
          <p:cNvPr id="369" name="Google Shape;369;p41"/>
          <p:cNvSpPr txBox="1"/>
          <p:nvPr>
            <p:ph idx="1" type="body"/>
          </p:nvPr>
        </p:nvSpPr>
        <p:spPr>
          <a:xfrm>
            <a:off x="311700" y="1152475"/>
            <a:ext cx="457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Problem: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Water sanitation crisis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Need a portable way to assess bacteria in water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Solution:</a:t>
            </a:r>
            <a:endParaRPr b="1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 portable, thermos-based incubator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Impact: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Benefits residents of low-resource areas, field researchers</a:t>
            </a:r>
            <a:endParaRPr sz="1800"/>
          </a:p>
        </p:txBody>
      </p:sp>
      <p:pic>
        <p:nvPicPr>
          <p:cNvPr id="370" name="Google Shape;37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7325" y="603150"/>
            <a:ext cx="2859994" cy="3813325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41"/>
          <p:cNvSpPr txBox="1"/>
          <p:nvPr/>
        </p:nvSpPr>
        <p:spPr>
          <a:xfrm>
            <a:off x="6044300" y="4387375"/>
            <a:ext cx="276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Final Portable Incubator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Existing Prototype: “The Armadillo”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Too large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easily portable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data logging capabilities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075" y="994925"/>
            <a:ext cx="3886496" cy="3573952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4494075" y="4534475"/>
            <a:ext cx="388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Public Invention’s Incubator, “The Armadillo” 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377" name="Google Shape;377;p42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78" u="sng"/>
              <a:t>Professors:</a:t>
            </a:r>
            <a:endParaRPr sz="2850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50"/>
              <a:t>Dr. Deirdre Hunter</a:t>
            </a:r>
            <a:endParaRPr sz="28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50"/>
              <a:t>Ms. Christina Rincon</a:t>
            </a:r>
            <a:endParaRPr sz="28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478" u="sng"/>
              <a:t>Clients:</a:t>
            </a:r>
            <a:endParaRPr sz="3478" u="sng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50"/>
              <a:t>Dr. Chris Ferguson</a:t>
            </a:r>
            <a:endParaRPr sz="285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850"/>
              <a:t>Dr. Robert Read</a:t>
            </a:r>
            <a:endParaRPr sz="28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lang="en"/>
            </a:br>
            <a:endParaRPr/>
          </a:p>
        </p:txBody>
      </p:sp>
      <p:sp>
        <p:nvSpPr>
          <p:cNvPr id="378" name="Google Shape;378;p42"/>
          <p:cNvSpPr txBox="1"/>
          <p:nvPr/>
        </p:nvSpPr>
        <p:spPr>
          <a:xfrm>
            <a:off x="4572000" y="1149025"/>
            <a:ext cx="4253100" cy="363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Design Mentor:</a:t>
            </a:r>
            <a:endParaRPr sz="2400" u="sng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5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Scott Lin</a:t>
            </a:r>
            <a:endParaRPr sz="195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Writing Mentor:</a:t>
            </a:r>
            <a:endParaRPr sz="2400" u="sng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5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Caterina Grasso Goebel</a:t>
            </a:r>
            <a:endParaRPr sz="195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Faculty Mentor:</a:t>
            </a:r>
            <a:endParaRPr sz="2400" u="sng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5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Dr. Ashley Taylor</a:t>
            </a:r>
            <a:endParaRPr sz="195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630300" y="526350"/>
            <a:ext cx="78834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020">
                <a:latin typeface="Proxima Nova"/>
                <a:ea typeface="Proxima Nova"/>
                <a:cs typeface="Proxima Nova"/>
                <a:sym typeface="Proxima Nova"/>
              </a:rPr>
              <a:t>Design a</a:t>
            </a:r>
            <a:r>
              <a:rPr b="1" lang="en" sz="4020"/>
              <a:t> low-cost portable, data-logging incubator for remote water sanitation testing in low resource </a:t>
            </a:r>
            <a:r>
              <a:rPr b="1" lang="en" sz="4020"/>
              <a:t>areas</a:t>
            </a:r>
            <a:r>
              <a:rPr b="1" lang="en" sz="4020"/>
              <a:t>.</a:t>
            </a:r>
            <a:r>
              <a:rPr b="1" lang="en" sz="4020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b="1" sz="402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0" y="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257375" y="448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</a:t>
            </a:r>
            <a:r>
              <a:rPr lang="en"/>
              <a:t> Solution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Thermos-based incubator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 system using heating pads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Petrifilm shelf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Self-powered with battery pack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7325" y="603150"/>
            <a:ext cx="2859994" cy="381332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6044300" y="4387375"/>
            <a:ext cx="276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Final Portable Incubator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Constraints</a:t>
            </a:r>
            <a:endParaRPr/>
          </a:p>
        </p:txBody>
      </p:sp>
      <p:graphicFrame>
        <p:nvGraphicFramePr>
          <p:cNvPr id="96" name="Google Shape;96;p18"/>
          <p:cNvGraphicFramePr/>
          <p:nvPr/>
        </p:nvGraphicFramePr>
        <p:xfrm>
          <a:off x="877500" y="1500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{0C4EA08D-2457-473A-9F8E-64C4CE0A53AB}</a:tableStyleId>
              </a:tblPr>
              <a:tblGrid>
                <a:gridCol w="2797075"/>
                <a:gridCol w="4591900"/>
              </a:tblGrid>
              <a:tr h="490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Design Constraint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Target value</a:t>
                      </a:r>
                      <a:endParaRPr b="1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735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Temperature Fluctuation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Fluctuation between 34 °C and 36 °C for a 48 hour cycle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031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Safety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Full external waterproofing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. No 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maintenance of electrical components needed for safety.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13" y="218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Objectives</a:t>
            </a:r>
            <a:endParaRPr/>
          </a:p>
        </p:txBody>
      </p:sp>
      <p:graphicFrame>
        <p:nvGraphicFramePr>
          <p:cNvPr id="102" name="Google Shape;102;p19"/>
          <p:cNvGraphicFramePr/>
          <p:nvPr/>
        </p:nvGraphicFramePr>
        <p:xfrm>
          <a:off x="479388" y="791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{0C4EA08D-2457-473A-9F8E-64C4CE0A53AB}</a:tableStyleId>
              </a:tblPr>
              <a:tblGrid>
                <a:gridCol w="1393275"/>
                <a:gridCol w="6791950"/>
              </a:tblGrid>
              <a:tr h="3933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Design Objective</a:t>
                      </a:r>
                      <a:endParaRPr b="1" sz="13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Target Value</a:t>
                      </a:r>
                      <a:endParaRPr b="1" sz="1300"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55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Cost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&lt; $300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4525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Size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&lt; (31cm 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x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34cm x 22cm) 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47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Mass &lt; 10 kg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5000">
                <a:tc rowSpan="2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Ease of Fabrication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100% of parts can be purchased online or at a local store.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061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Any user can operate with user manuals and pre-recorded videos </a:t>
                      </a:r>
                      <a:endParaRPr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≥ 4 on user defined scale </a:t>
                      </a:r>
                      <a:endParaRPr>
                        <a:solidFill>
                          <a:schemeClr val="dk1"/>
                        </a:solidFill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57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Durability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Operate for 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≥</a:t>
                      </a: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 20 field trips without maintenance. IPX6+ waterproof ability.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2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Battery Duration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Proxima Nova"/>
                          <a:ea typeface="Proxima Nova"/>
                          <a:cs typeface="Proxima Nova"/>
                          <a:sym typeface="Proxima Nova"/>
                        </a:rPr>
                        <a:t>Should operate for ≥ 24 hours after one charge.</a:t>
                      </a:r>
                      <a:endParaRPr>
                        <a:latin typeface="Proxima Nova"/>
                        <a:ea typeface="Proxima Nova"/>
                        <a:cs typeface="Proxima Nova"/>
                        <a:sym typeface="Proxima Nova"/>
                      </a:endParaRPr>
                    </a:p>
                  </a:txBody>
                  <a:tcPr marT="91425" marB="91425" marR="68575" marL="68575">
                    <a:lnL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6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Conceptual Design: Incubator</a:t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 rotWithShape="1">
          <a:blip r:embed="rId3">
            <a:alphaModFix/>
          </a:blip>
          <a:srcRect b="0" l="33341" r="30538" t="11386"/>
          <a:stretch/>
        </p:blipFill>
        <p:spPr>
          <a:xfrm>
            <a:off x="3633771" y="1102900"/>
            <a:ext cx="1974779" cy="38745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 txBox="1"/>
          <p:nvPr/>
        </p:nvSpPr>
        <p:spPr>
          <a:xfrm>
            <a:off x="2692683" y="1519539"/>
            <a:ext cx="113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Shelf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2278097" y="2345164"/>
            <a:ext cx="184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Control panel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11" name="Google Shape;111;p20"/>
          <p:cNvCxnSpPr/>
          <p:nvPr/>
        </p:nvCxnSpPr>
        <p:spPr>
          <a:xfrm>
            <a:off x="3362329" y="1780067"/>
            <a:ext cx="822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20"/>
          <p:cNvCxnSpPr>
            <a:stCxn id="110" idx="3"/>
            <a:endCxn id="110" idx="3"/>
          </p:cNvCxnSpPr>
          <p:nvPr/>
        </p:nvCxnSpPr>
        <p:spPr>
          <a:xfrm>
            <a:off x="4119797" y="2545264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20"/>
          <p:cNvCxnSpPr/>
          <p:nvPr/>
        </p:nvCxnSpPr>
        <p:spPr>
          <a:xfrm>
            <a:off x="3766922" y="2598401"/>
            <a:ext cx="352800" cy="1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20"/>
          <p:cNvCxnSpPr>
            <a:endCxn id="115" idx="3"/>
          </p:cNvCxnSpPr>
          <p:nvPr/>
        </p:nvCxnSpPr>
        <p:spPr>
          <a:xfrm rot="10800000">
            <a:off x="3809033" y="4045450"/>
            <a:ext cx="928500" cy="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20"/>
          <p:cNvSpPr txBox="1"/>
          <p:nvPr/>
        </p:nvSpPr>
        <p:spPr>
          <a:xfrm>
            <a:off x="2706533" y="3845350"/>
            <a:ext cx="110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Battery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16" name="Google Shape;116;p20"/>
          <p:cNvCxnSpPr/>
          <p:nvPr/>
        </p:nvCxnSpPr>
        <p:spPr>
          <a:xfrm>
            <a:off x="5078384" y="2584437"/>
            <a:ext cx="739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20"/>
          <p:cNvCxnSpPr/>
          <p:nvPr/>
        </p:nvCxnSpPr>
        <p:spPr>
          <a:xfrm>
            <a:off x="4938875" y="3965654"/>
            <a:ext cx="990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20"/>
          <p:cNvSpPr txBox="1"/>
          <p:nvPr/>
        </p:nvSpPr>
        <p:spPr>
          <a:xfrm>
            <a:off x="5817784" y="2205851"/>
            <a:ext cx="1435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Cylindrical form factor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5936460" y="3518811"/>
            <a:ext cx="1974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Control board (Arduino)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20" name="Google Shape;120;p20"/>
          <p:cNvCxnSpPr/>
          <p:nvPr/>
        </p:nvCxnSpPr>
        <p:spPr>
          <a:xfrm flipH="1" rot="10800000">
            <a:off x="4590072" y="4506756"/>
            <a:ext cx="5022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20"/>
          <p:cNvCxnSpPr/>
          <p:nvPr/>
        </p:nvCxnSpPr>
        <p:spPr>
          <a:xfrm rot="10800000">
            <a:off x="4018436" y="4501056"/>
            <a:ext cx="585600" cy="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" name="Google Shape;122;p20"/>
          <p:cNvSpPr txBox="1"/>
          <p:nvPr/>
        </p:nvSpPr>
        <p:spPr>
          <a:xfrm>
            <a:off x="4000304" y="4601156"/>
            <a:ext cx="1242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D=22cm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23" name="Google Shape;123;p20"/>
          <p:cNvCxnSpPr/>
          <p:nvPr/>
        </p:nvCxnSpPr>
        <p:spPr>
          <a:xfrm flipH="1">
            <a:off x="2277927" y="3082514"/>
            <a:ext cx="7200" cy="128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4" name="Google Shape;124;p20"/>
          <p:cNvCxnSpPr/>
          <p:nvPr/>
        </p:nvCxnSpPr>
        <p:spPr>
          <a:xfrm rot="10800000">
            <a:off x="2285127" y="1603668"/>
            <a:ext cx="0" cy="154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5" name="Google Shape;125;p20"/>
          <p:cNvSpPr txBox="1"/>
          <p:nvPr/>
        </p:nvSpPr>
        <p:spPr>
          <a:xfrm>
            <a:off x="579000" y="2765804"/>
            <a:ext cx="170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Height=38cm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/>
        </p:nvSpPr>
        <p:spPr>
          <a:xfrm>
            <a:off x="6957125" y="1032150"/>
            <a:ext cx="6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no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1" name="Google Shape;131;p21"/>
          <p:cNvSpPr txBox="1"/>
          <p:nvPr>
            <p:ph type="title"/>
          </p:nvPr>
        </p:nvSpPr>
        <p:spPr>
          <a:xfrm>
            <a:off x="311700" y="151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Conceptual Design: Control System</a:t>
            </a:r>
            <a:endParaRPr/>
          </a:p>
        </p:txBody>
      </p:sp>
      <p:sp>
        <p:nvSpPr>
          <p:cNvPr id="132" name="Google Shape;132;p21"/>
          <p:cNvSpPr/>
          <p:nvPr/>
        </p:nvSpPr>
        <p:spPr>
          <a:xfrm>
            <a:off x="401825" y="1191300"/>
            <a:ext cx="1145100" cy="482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Start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3" name="Google Shape;133;p21"/>
          <p:cNvCxnSpPr/>
          <p:nvPr/>
        </p:nvCxnSpPr>
        <p:spPr>
          <a:xfrm>
            <a:off x="1623125" y="1432350"/>
            <a:ext cx="5628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4" name="Google Shape;134;p21"/>
          <p:cNvSpPr/>
          <p:nvPr/>
        </p:nvSpPr>
        <p:spPr>
          <a:xfrm>
            <a:off x="2360775" y="1100850"/>
            <a:ext cx="1818300" cy="663000"/>
          </a:xfrm>
          <a:prstGeom prst="diamond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temp &lt;34.5°C?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5" name="Google Shape;135;p21"/>
          <p:cNvCxnSpPr/>
          <p:nvPr/>
        </p:nvCxnSpPr>
        <p:spPr>
          <a:xfrm>
            <a:off x="4290125" y="1432350"/>
            <a:ext cx="5628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6" name="Google Shape;136;p21"/>
          <p:cNvCxnSpPr/>
          <p:nvPr/>
        </p:nvCxnSpPr>
        <p:spPr>
          <a:xfrm>
            <a:off x="3269925" y="1846975"/>
            <a:ext cx="0" cy="491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7" name="Google Shape;137;p21"/>
          <p:cNvSpPr/>
          <p:nvPr/>
        </p:nvSpPr>
        <p:spPr>
          <a:xfrm>
            <a:off x="2697375" y="2421500"/>
            <a:ext cx="1145100" cy="482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start heating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8" name="Google Shape;138;p21"/>
          <p:cNvSpPr/>
          <p:nvPr/>
        </p:nvSpPr>
        <p:spPr>
          <a:xfrm>
            <a:off x="4963975" y="1100850"/>
            <a:ext cx="1818300" cy="663000"/>
          </a:xfrm>
          <a:prstGeom prst="diamond">
            <a:avLst/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temp &gt;35.5°C?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39" name="Google Shape;139;p21"/>
          <p:cNvCxnSpPr/>
          <p:nvPr/>
        </p:nvCxnSpPr>
        <p:spPr>
          <a:xfrm>
            <a:off x="5860725" y="1846975"/>
            <a:ext cx="0" cy="491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0" name="Google Shape;140;p21"/>
          <p:cNvSpPr/>
          <p:nvPr/>
        </p:nvSpPr>
        <p:spPr>
          <a:xfrm>
            <a:off x="5288175" y="2421500"/>
            <a:ext cx="1145100" cy="482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stop heating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41" name="Google Shape;141;p21"/>
          <p:cNvCxnSpPr/>
          <p:nvPr/>
        </p:nvCxnSpPr>
        <p:spPr>
          <a:xfrm>
            <a:off x="5860725" y="2989975"/>
            <a:ext cx="0" cy="491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21"/>
          <p:cNvCxnSpPr/>
          <p:nvPr/>
        </p:nvCxnSpPr>
        <p:spPr>
          <a:xfrm>
            <a:off x="3269925" y="2989975"/>
            <a:ext cx="0" cy="491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" name="Google Shape;143;p21"/>
          <p:cNvSpPr/>
          <p:nvPr/>
        </p:nvSpPr>
        <p:spPr>
          <a:xfrm>
            <a:off x="2697375" y="3567750"/>
            <a:ext cx="3735900" cy="482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Log temperature &amp; Display on OLED Screen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4" name="Google Shape;144;p21"/>
          <p:cNvSpPr txBox="1"/>
          <p:nvPr/>
        </p:nvSpPr>
        <p:spPr>
          <a:xfrm>
            <a:off x="2773200" y="1892575"/>
            <a:ext cx="6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yes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4255325" y="1100850"/>
            <a:ext cx="6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no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6" name="Google Shape;146;p21"/>
          <p:cNvSpPr txBox="1"/>
          <p:nvPr/>
        </p:nvSpPr>
        <p:spPr>
          <a:xfrm>
            <a:off x="5366750" y="1892575"/>
            <a:ext cx="632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yes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47" name="Google Shape;147;p21"/>
          <p:cNvCxnSpPr>
            <a:stCxn id="130" idx="2"/>
          </p:cNvCxnSpPr>
          <p:nvPr/>
        </p:nvCxnSpPr>
        <p:spPr>
          <a:xfrm>
            <a:off x="7273325" y="1432350"/>
            <a:ext cx="23700" cy="962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8" name="Google Shape;148;p21"/>
          <p:cNvCxnSpPr>
            <a:stCxn id="143" idx="2"/>
          </p:cNvCxnSpPr>
          <p:nvPr/>
        </p:nvCxnSpPr>
        <p:spPr>
          <a:xfrm>
            <a:off x="4565325" y="4049850"/>
            <a:ext cx="9600" cy="285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9" name="Google Shape;149;p21"/>
          <p:cNvSpPr/>
          <p:nvPr/>
        </p:nvSpPr>
        <p:spPr>
          <a:xfrm>
            <a:off x="2602088" y="4335150"/>
            <a:ext cx="3926475" cy="663000"/>
          </a:xfrm>
          <a:prstGeom prst="flowChartDecision">
            <a:avLst/>
          </a:prstGeom>
          <a:solidFill>
            <a:srgbClr val="000000">
              <a:alpha val="0"/>
            </a:srgbClr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temp &gt;36°C or &lt;34°C for over 3min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0" name="Google Shape;150;p21"/>
          <p:cNvSpPr/>
          <p:nvPr/>
        </p:nvSpPr>
        <p:spPr>
          <a:xfrm>
            <a:off x="7648775" y="4357650"/>
            <a:ext cx="1279200" cy="572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Alarm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51" name="Google Shape;151;p21"/>
          <p:cNvCxnSpPr>
            <a:stCxn id="149" idx="3"/>
            <a:endCxn id="150" idx="1"/>
          </p:cNvCxnSpPr>
          <p:nvPr/>
        </p:nvCxnSpPr>
        <p:spPr>
          <a:xfrm flipH="1" rot="10800000">
            <a:off x="6528563" y="4644150"/>
            <a:ext cx="1120200" cy="225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" name="Google Shape;152;p21"/>
          <p:cNvSpPr txBox="1"/>
          <p:nvPr/>
        </p:nvSpPr>
        <p:spPr>
          <a:xfrm>
            <a:off x="6782275" y="4351075"/>
            <a:ext cx="80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yes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53" name="Google Shape;153;p21"/>
          <p:cNvCxnSpPr/>
          <p:nvPr/>
        </p:nvCxnSpPr>
        <p:spPr>
          <a:xfrm rot="10800000">
            <a:off x="964325" y="1673400"/>
            <a:ext cx="20100" cy="2999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21"/>
          <p:cNvCxnSpPr>
            <a:stCxn id="149" idx="1"/>
          </p:cNvCxnSpPr>
          <p:nvPr/>
        </p:nvCxnSpPr>
        <p:spPr>
          <a:xfrm flipH="1">
            <a:off x="968288" y="4666650"/>
            <a:ext cx="1633800" cy="6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21"/>
          <p:cNvSpPr txBox="1"/>
          <p:nvPr/>
        </p:nvSpPr>
        <p:spPr>
          <a:xfrm>
            <a:off x="1441800" y="4351075"/>
            <a:ext cx="906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no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56" name="Google Shape;156;p21"/>
          <p:cNvCxnSpPr>
            <a:stCxn id="150" idx="0"/>
          </p:cNvCxnSpPr>
          <p:nvPr/>
        </p:nvCxnSpPr>
        <p:spPr>
          <a:xfrm rot="10800000">
            <a:off x="8270375" y="950550"/>
            <a:ext cx="18000" cy="3407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7" name="Google Shape;157;p21"/>
          <p:cNvCxnSpPr/>
          <p:nvPr/>
        </p:nvCxnSpPr>
        <p:spPr>
          <a:xfrm rot="10800000">
            <a:off x="974325" y="949125"/>
            <a:ext cx="7302300" cy="17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1"/>
          <p:cNvCxnSpPr>
            <a:endCxn id="132" idx="0"/>
          </p:cNvCxnSpPr>
          <p:nvPr/>
        </p:nvCxnSpPr>
        <p:spPr>
          <a:xfrm>
            <a:off x="968375" y="950400"/>
            <a:ext cx="6000" cy="240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9" name="Google Shape;159;p21"/>
          <p:cNvCxnSpPr>
            <a:stCxn id="138" idx="3"/>
            <a:endCxn id="130" idx="2"/>
          </p:cNvCxnSpPr>
          <p:nvPr/>
        </p:nvCxnSpPr>
        <p:spPr>
          <a:xfrm>
            <a:off x="6782275" y="1432350"/>
            <a:ext cx="491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21"/>
          <p:cNvSpPr/>
          <p:nvPr/>
        </p:nvSpPr>
        <p:spPr>
          <a:xfrm>
            <a:off x="6712000" y="2418638"/>
            <a:ext cx="1145100" cy="482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no change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61" name="Google Shape;161;p21"/>
          <p:cNvCxnSpPr>
            <a:endCxn id="143" idx="3"/>
          </p:cNvCxnSpPr>
          <p:nvPr/>
        </p:nvCxnSpPr>
        <p:spPr>
          <a:xfrm flipH="1">
            <a:off x="6433275" y="3806100"/>
            <a:ext cx="864900" cy="2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" name="Google Shape;162;p21"/>
          <p:cNvCxnSpPr>
            <a:stCxn id="160" idx="2"/>
          </p:cNvCxnSpPr>
          <p:nvPr/>
        </p:nvCxnSpPr>
        <p:spPr>
          <a:xfrm>
            <a:off x="7284550" y="2900738"/>
            <a:ext cx="5400" cy="905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